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340" r:id="rId3"/>
    <p:sldId id="341" r:id="rId4"/>
    <p:sldId id="342" r:id="rId5"/>
    <p:sldId id="371" r:id="rId6"/>
    <p:sldId id="343" r:id="rId7"/>
    <p:sldId id="345" r:id="rId8"/>
    <p:sldId id="347" r:id="rId9"/>
    <p:sldId id="348" r:id="rId10"/>
    <p:sldId id="349" r:id="rId11"/>
    <p:sldId id="350" r:id="rId12"/>
    <p:sldId id="358" r:id="rId13"/>
    <p:sldId id="359" r:id="rId14"/>
    <p:sldId id="360" r:id="rId15"/>
    <p:sldId id="351" r:id="rId16"/>
    <p:sldId id="352" r:id="rId17"/>
    <p:sldId id="353" r:id="rId18"/>
    <p:sldId id="354" r:id="rId19"/>
    <p:sldId id="355" r:id="rId20"/>
    <p:sldId id="361" r:id="rId21"/>
    <p:sldId id="373" r:id="rId22"/>
    <p:sldId id="374" r:id="rId23"/>
    <p:sldId id="356" r:id="rId24"/>
    <p:sldId id="357" r:id="rId25"/>
  </p:sldIdLst>
  <p:sldSz cx="9144000" cy="6858000" type="screen4x3"/>
  <p:notesSz cx="6858000" cy="9144000"/>
  <p:kinsoku lang="zh-CN" invalStChars="!),.:;?]}、。—ˇ¨〃々～‖…’”〕〉》」』〗】∶！＂＇），．：；？］｀｜｝·" invalEndChars="([{‘“〔〈《「『〖【（［｛．·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33CC33"/>
    <a:srgbClr val="FFFF00"/>
    <a:srgbClr val="6600FF"/>
    <a:srgbClr val="FF0066"/>
    <a:srgbClr val="0000FF"/>
    <a:srgbClr val="F84E2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 b="0">
                <a:latin typeface="Arial" panose="020B0604020202020204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b="0">
                <a:latin typeface="Arial" panose="020B0604020202020204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2140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40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2140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 b="0">
                <a:latin typeface="Arial" panose="020B0604020202020204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2140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>
                <a:latin typeface="Arial" panose="020B0604020202020204" pitchFamily="34" charset="0"/>
              </a:defRPr>
            </a:lvl1pPr>
          </a:lstStyle>
          <a:p>
            <a:fld id="{480D8407-D43A-4B4C-87A6-7B4D5F957B3A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E793A-7A6B-4346-81F6-E76594CE5F1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9631F1-05E0-44D7-A160-F660F72D048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AB553C-A141-45EE-B0EC-A507857F20C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5A091A-6B6F-4B93-A1A1-2ED898EF0E0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68AA33-48A3-4CFC-A68F-0A5A859F947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6BC0B-D2DA-41E7-8BEB-7402189D628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F8C3C-A49E-47D1-985C-102AD3E745A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2C57C2-AF17-4407-8623-961E396D608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C9433A-E0E7-4BCD-9B63-1972E88699D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723F53-5BC1-42F0-B995-3EC67E32B8A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0C7F2-4E80-4EDD-95E4-BB2D9D6250A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 b="0">
                <a:latin typeface="+mj-lt"/>
              </a:defRPr>
            </a:lvl1pPr>
          </a:lstStyle>
          <a:p>
            <a:endParaRPr lang="en-US" altLang="zh-CN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b="0">
                <a:latin typeface="+mj-lt"/>
              </a:defRPr>
            </a:lvl1pPr>
          </a:lstStyle>
          <a:p>
            <a:endParaRPr lang="en-US" altLang="zh-CN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>
                <a:latin typeface="+mj-lt"/>
              </a:defRPr>
            </a:lvl1pPr>
          </a:lstStyle>
          <a:p>
            <a:fld id="{7CCA3B07-C939-4C4B-97BA-69700A9B88E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jpeg"/><Relationship Id="rId1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jpeg"/><Relationship Id="rId8" Type="http://schemas.openxmlformats.org/officeDocument/2006/relationships/image" Target="../media/image11.jpeg"/><Relationship Id="rId7" Type="http://schemas.openxmlformats.org/officeDocument/2006/relationships/image" Target="../media/image10.jpeg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ChangeArrowheads="1"/>
          </p:cNvSpPr>
          <p:nvPr/>
        </p:nvSpPr>
        <p:spPr bwMode="auto">
          <a:xfrm>
            <a:off x="1619250" y="1268413"/>
            <a:ext cx="5832475" cy="306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60001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5000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Unit 1</a:t>
            </a:r>
            <a:endParaRPr kumimoji="1" lang="en-US" altLang="zh-CN" sz="5000" i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130000"/>
              </a:lnSpc>
            </a:pPr>
            <a:r>
              <a:rPr kumimoji="1" lang="en-US" altLang="zh-CN" sz="5000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My name’s Gina.</a:t>
            </a:r>
            <a:endParaRPr kumimoji="1" lang="en-US" altLang="zh-CN" sz="5000" i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130000"/>
              </a:lnSpc>
            </a:pPr>
            <a:r>
              <a:rPr kumimoji="1" lang="en-US" altLang="zh-CN" sz="5000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Section B Period 2</a:t>
            </a:r>
            <a:endParaRPr kumimoji="1" lang="en-US" altLang="zh-CN" sz="5000" i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2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2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2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Text Box 2"/>
          <p:cNvSpPr txBox="1">
            <a:spLocks noChangeArrowheads="1"/>
          </p:cNvSpPr>
          <p:nvPr/>
        </p:nvSpPr>
        <p:spPr bwMode="auto">
          <a:xfrm>
            <a:off x="1187450" y="1052513"/>
            <a:ext cx="6267450" cy="36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/>
              <a:t>What’s her first name?</a:t>
            </a:r>
            <a:endParaRPr kumimoji="1" lang="en-US" altLang="zh-CN"/>
          </a:p>
          <a:p>
            <a:pPr>
              <a:lnSpc>
                <a:spcPct val="130000"/>
              </a:lnSpc>
            </a:pPr>
            <a:endParaRPr kumimoji="1" lang="en-US" altLang="zh-CN"/>
          </a:p>
          <a:p>
            <a:pPr>
              <a:lnSpc>
                <a:spcPct val="130000"/>
              </a:lnSpc>
            </a:pPr>
            <a:r>
              <a:rPr kumimoji="1" lang="en-US" altLang="zh-CN"/>
              <a:t>What’s her last name?</a:t>
            </a:r>
            <a:endParaRPr kumimoji="1" lang="en-US" altLang="zh-CN"/>
          </a:p>
          <a:p>
            <a:pPr>
              <a:lnSpc>
                <a:spcPct val="130000"/>
              </a:lnSpc>
            </a:pPr>
            <a:endParaRPr kumimoji="1" lang="en-US" altLang="zh-CN"/>
          </a:p>
          <a:p>
            <a:pPr>
              <a:lnSpc>
                <a:spcPct val="130000"/>
              </a:lnSpc>
            </a:pPr>
            <a:r>
              <a:rPr kumimoji="1" lang="en-US" altLang="zh-CN"/>
              <a:t>What’s her telephone number?</a:t>
            </a:r>
            <a:endParaRPr kumimoji="1" lang="en-US" altLang="zh-CN"/>
          </a:p>
        </p:txBody>
      </p:sp>
      <p:sp>
        <p:nvSpPr>
          <p:cNvPr id="272387" name="Text Box 3"/>
          <p:cNvSpPr txBox="1">
            <a:spLocks noChangeArrowheads="1"/>
          </p:cNvSpPr>
          <p:nvPr/>
        </p:nvSpPr>
        <p:spPr bwMode="auto">
          <a:xfrm>
            <a:off x="1258888" y="1773238"/>
            <a:ext cx="4641850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0000"/>
                </a:solidFill>
              </a:rPr>
              <a:t>Her first name is Kate.</a:t>
            </a:r>
            <a:endParaRPr kumimoji="1" lang="en-US" altLang="zh-CN">
              <a:solidFill>
                <a:srgbClr val="FF0000"/>
              </a:solidFill>
            </a:endParaRPr>
          </a:p>
        </p:txBody>
      </p:sp>
      <p:sp>
        <p:nvSpPr>
          <p:cNvPr id="272388" name="Text Box 4"/>
          <p:cNvSpPr txBox="1">
            <a:spLocks noChangeArrowheads="1"/>
          </p:cNvSpPr>
          <p:nvPr/>
        </p:nvSpPr>
        <p:spPr bwMode="auto">
          <a:xfrm>
            <a:off x="1258888" y="3213100"/>
            <a:ext cx="4768850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0000"/>
                </a:solidFill>
              </a:rPr>
              <a:t>Her last name is White.</a:t>
            </a:r>
            <a:endParaRPr kumimoji="1" lang="en-US" altLang="zh-CN">
              <a:solidFill>
                <a:srgbClr val="FF0000"/>
              </a:solidFill>
            </a:endParaRPr>
          </a:p>
        </p:txBody>
      </p:sp>
      <p:sp>
        <p:nvSpPr>
          <p:cNvPr id="272389" name="Text Box 5"/>
          <p:cNvSpPr txBox="1">
            <a:spLocks noChangeArrowheads="1"/>
          </p:cNvSpPr>
          <p:nvPr/>
        </p:nvSpPr>
        <p:spPr bwMode="auto">
          <a:xfrm>
            <a:off x="1243013" y="4581525"/>
            <a:ext cx="7080250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0000"/>
                </a:solidFill>
              </a:rPr>
              <a:t>Her telephone number is 45669461.</a:t>
            </a:r>
            <a:endParaRPr kumimoji="1" lang="en-US" altLang="zh-CN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2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2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2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2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2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2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2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2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2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2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386" grpId="0"/>
      <p:bldP spid="272387" grpId="0"/>
      <p:bldP spid="272388" grpId="0"/>
      <p:bldP spid="27238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80" name="Rectangle 4"/>
          <p:cNvSpPr>
            <a:spLocks noChangeArrowheads="1"/>
          </p:cNvSpPr>
          <p:nvPr/>
        </p:nvSpPr>
        <p:spPr bwMode="auto">
          <a:xfrm>
            <a:off x="611188" y="431800"/>
            <a:ext cx="7991475" cy="602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66"/>
                </a:solidFill>
              </a:rPr>
              <a:t>What’s your telephone number?</a:t>
            </a:r>
            <a:endParaRPr lang="en-US" altLang="zh-CN">
              <a:solidFill>
                <a:srgbClr val="FF0066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/>
              <a:t>★</a:t>
            </a:r>
            <a:r>
              <a:rPr lang="zh-CN" altLang="en-US"/>
              <a:t>在交换联系方式时常用此句型来询问对方的电话号码。回答时</a:t>
            </a:r>
            <a:r>
              <a:rPr lang="en-US" altLang="zh-CN"/>
              <a:t>, </a:t>
            </a:r>
            <a:r>
              <a:rPr lang="zh-CN" altLang="en-US"/>
              <a:t>可以说</a:t>
            </a:r>
            <a:r>
              <a:rPr lang="en-US" altLang="zh-CN">
                <a:solidFill>
                  <a:srgbClr val="FF0000"/>
                </a:solidFill>
              </a:rPr>
              <a:t>It’s...</a:t>
            </a:r>
            <a:r>
              <a:rPr lang="zh-CN" altLang="en-US">
                <a:solidFill>
                  <a:srgbClr val="FF0000"/>
                </a:solidFill>
              </a:rPr>
              <a:t>或</a:t>
            </a:r>
            <a:r>
              <a:rPr lang="en-US" altLang="zh-CN">
                <a:solidFill>
                  <a:srgbClr val="FF0000"/>
                </a:solidFill>
              </a:rPr>
              <a:t>My telephone number is...</a:t>
            </a:r>
            <a:r>
              <a:rPr lang="zh-CN" altLang="en-US">
                <a:solidFill>
                  <a:srgbClr val="FF0000"/>
                </a:solidFill>
              </a:rPr>
              <a:t>或直接说出电话号码</a:t>
            </a:r>
            <a:r>
              <a:rPr lang="zh-CN" altLang="en-US"/>
              <a:t>。例如：</a:t>
            </a:r>
            <a:endParaRPr lang="zh-CN" altLang="en-US"/>
          </a:p>
          <a:p>
            <a:pPr>
              <a:lnSpc>
                <a:spcPct val="120000"/>
              </a:lnSpc>
            </a:pPr>
            <a:r>
              <a:rPr lang="en-US" altLang="zh-CN"/>
              <a:t>—What’s your telephone number?</a:t>
            </a:r>
            <a:endParaRPr lang="en-US" altLang="zh-CN"/>
          </a:p>
          <a:p>
            <a:pPr>
              <a:lnSpc>
                <a:spcPct val="120000"/>
              </a:lnSpc>
            </a:pPr>
            <a:r>
              <a:rPr lang="zh-CN" altLang="en-US"/>
              <a:t>你的电话号码是多少？</a:t>
            </a:r>
            <a:endParaRPr lang="zh-CN" altLang="en-US"/>
          </a:p>
          <a:p>
            <a:pPr>
              <a:lnSpc>
                <a:spcPct val="120000"/>
              </a:lnSpc>
            </a:pPr>
            <a:r>
              <a:rPr lang="en-US" altLang="zh-CN"/>
              <a:t>—(It’s / My telephone number is) 13589933202. </a:t>
            </a:r>
            <a:endParaRPr lang="en-US" altLang="zh-CN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0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0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280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280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280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ChangeArrowheads="1"/>
          </p:cNvSpPr>
          <p:nvPr/>
        </p:nvSpPr>
        <p:spPr bwMode="auto">
          <a:xfrm>
            <a:off x="611188" y="946150"/>
            <a:ext cx="7991475" cy="536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★</a:t>
            </a:r>
            <a:r>
              <a:rPr lang="zh-CN" altLang="en-US"/>
              <a:t>英语中</a:t>
            </a:r>
            <a:r>
              <a:rPr lang="zh-CN" altLang="en-US">
                <a:solidFill>
                  <a:srgbClr val="FF0000"/>
                </a:solidFill>
              </a:rPr>
              <a:t>电话号码的读法是将每位数单独念出来</a:t>
            </a:r>
            <a:r>
              <a:rPr lang="zh-CN" altLang="en-US"/>
              <a:t>，例如，</a:t>
            </a:r>
            <a:r>
              <a:rPr lang="en-US" altLang="zh-CN"/>
              <a:t>82945673</a:t>
            </a:r>
            <a:r>
              <a:rPr lang="zh-CN" altLang="en-US"/>
              <a:t>读作</a:t>
            </a:r>
            <a:r>
              <a:rPr lang="en-US" altLang="zh-CN"/>
              <a:t>eight, two, nine, four, five, six, seven, three</a:t>
            </a:r>
            <a:r>
              <a:rPr lang="zh-CN" altLang="en-US"/>
              <a:t>。如有</a:t>
            </a:r>
            <a:r>
              <a:rPr lang="zh-CN" altLang="en-US">
                <a:solidFill>
                  <a:srgbClr val="FF0000"/>
                </a:solidFill>
              </a:rPr>
              <a:t>两个相同的数字连在一起，可以读作“</a:t>
            </a:r>
            <a:r>
              <a:rPr lang="en-US" altLang="zh-CN">
                <a:solidFill>
                  <a:srgbClr val="FF0000"/>
                </a:solidFill>
              </a:rPr>
              <a:t>double+</a:t>
            </a:r>
            <a:r>
              <a:rPr lang="zh-CN" altLang="en-US">
                <a:solidFill>
                  <a:srgbClr val="FF0000"/>
                </a:solidFill>
              </a:rPr>
              <a:t>数字”</a:t>
            </a:r>
            <a:r>
              <a:rPr lang="zh-CN" altLang="en-US"/>
              <a:t>，例如，</a:t>
            </a:r>
            <a:r>
              <a:rPr lang="en-US" altLang="zh-CN"/>
              <a:t>33</a:t>
            </a:r>
            <a:r>
              <a:rPr lang="zh-CN" altLang="en-US"/>
              <a:t>读作</a:t>
            </a:r>
            <a:r>
              <a:rPr lang="en-US" altLang="zh-CN"/>
              <a:t>double three, 88</a:t>
            </a:r>
            <a:r>
              <a:rPr lang="zh-CN" altLang="en-US"/>
              <a:t>读作</a:t>
            </a:r>
            <a:r>
              <a:rPr lang="en-US" altLang="zh-CN"/>
              <a:t>double eight</a:t>
            </a:r>
            <a:r>
              <a:rPr lang="zh-CN" altLang="en-US"/>
              <a:t>。另外，电话号码中的</a:t>
            </a:r>
            <a:r>
              <a:rPr lang="en-US" altLang="zh-CN"/>
              <a:t>0</a:t>
            </a:r>
            <a:r>
              <a:rPr lang="zh-CN" altLang="en-US"/>
              <a:t>既可以读作</a:t>
            </a:r>
            <a:r>
              <a:rPr lang="en-US" altLang="zh-CN"/>
              <a:t>zero, </a:t>
            </a:r>
            <a:r>
              <a:rPr lang="zh-CN" altLang="en-US"/>
              <a:t>也可读作</a:t>
            </a:r>
            <a:r>
              <a:rPr lang="en-US" altLang="zh-CN"/>
              <a:t>o</a:t>
            </a:r>
            <a:r>
              <a:rPr lang="zh-CN" altLang="en-US"/>
              <a:t>。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81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8" name="Rectangle 4"/>
          <p:cNvSpPr>
            <a:spLocks noChangeArrowheads="1"/>
          </p:cNvSpPr>
          <p:nvPr/>
        </p:nvSpPr>
        <p:spPr bwMode="auto">
          <a:xfrm>
            <a:off x="503238" y="846138"/>
            <a:ext cx="8316912" cy="553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FF0066"/>
                </a:solidFill>
              </a:rPr>
              <a:t>【</a:t>
            </a:r>
            <a:r>
              <a:rPr lang="zh-CN" altLang="en-US">
                <a:solidFill>
                  <a:srgbClr val="FF0066"/>
                </a:solidFill>
              </a:rPr>
              <a:t>运用</a:t>
            </a:r>
            <a:r>
              <a:rPr lang="en-US" altLang="zh-CN">
                <a:solidFill>
                  <a:srgbClr val="FF0066"/>
                </a:solidFill>
              </a:rPr>
              <a:t>】</a:t>
            </a:r>
            <a:endParaRPr lang="en-US" altLang="zh-CN">
              <a:solidFill>
                <a:srgbClr val="FF0066"/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/>
              <a:t>根据上下文补全对话。</a:t>
            </a:r>
            <a:endParaRPr lang="zh-CN" altLang="en-US"/>
          </a:p>
          <a:p>
            <a:pPr>
              <a:lnSpc>
                <a:spcPct val="110000"/>
              </a:lnSpc>
            </a:pPr>
            <a:r>
              <a:rPr lang="en-US" altLang="zh-CN"/>
              <a:t>David: ①_________! I’m ②_______. ③__________________?</a:t>
            </a:r>
            <a:endParaRPr lang="en-US" altLang="zh-CN"/>
          </a:p>
          <a:p>
            <a:pPr>
              <a:lnSpc>
                <a:spcPct val="110000"/>
              </a:lnSpc>
            </a:pPr>
            <a:r>
              <a:rPr lang="en-US" altLang="zh-CN"/>
              <a:t>Amy: My name is Amy. </a:t>
            </a:r>
            <a:endParaRPr lang="en-US" altLang="zh-CN"/>
          </a:p>
          <a:p>
            <a:pPr>
              <a:lnSpc>
                <a:spcPct val="110000"/>
              </a:lnSpc>
            </a:pPr>
            <a:r>
              <a:rPr lang="en-US" altLang="zh-CN"/>
              <a:t>          ④________________!</a:t>
            </a:r>
            <a:endParaRPr lang="en-US" altLang="zh-CN"/>
          </a:p>
          <a:p>
            <a:pPr>
              <a:lnSpc>
                <a:spcPct val="110000"/>
              </a:lnSpc>
            </a:pPr>
            <a:r>
              <a:rPr lang="en-US" altLang="zh-CN"/>
              <a:t>David: Nice to meet you, too!</a:t>
            </a:r>
            <a:endParaRPr lang="en-US" altLang="zh-CN"/>
          </a:p>
          <a:p>
            <a:pPr>
              <a:lnSpc>
                <a:spcPct val="110000"/>
              </a:lnSpc>
            </a:pPr>
            <a:r>
              <a:rPr lang="en-US" altLang="zh-CN"/>
              <a:t>⑤ _____________________________?</a:t>
            </a:r>
            <a:endParaRPr lang="en-US" altLang="zh-CN"/>
          </a:p>
          <a:p>
            <a:pPr>
              <a:lnSpc>
                <a:spcPct val="110000"/>
              </a:lnSpc>
            </a:pPr>
            <a:r>
              <a:rPr lang="en-US" altLang="zh-CN"/>
              <a:t>Amy: It’s 685-3649.</a:t>
            </a:r>
            <a:endParaRPr lang="en-US" altLang="zh-CN"/>
          </a:p>
        </p:txBody>
      </p:sp>
      <p:sp>
        <p:nvSpPr>
          <p:cNvPr id="282629" name="Rectangle 5"/>
          <p:cNvSpPr>
            <a:spLocks noChangeArrowheads="1"/>
          </p:cNvSpPr>
          <p:nvPr/>
        </p:nvSpPr>
        <p:spPr bwMode="auto">
          <a:xfrm>
            <a:off x="2519363" y="2097088"/>
            <a:ext cx="2063750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0000FF"/>
                </a:solidFill>
              </a:rPr>
              <a:t>Hello / Hi</a:t>
            </a:r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282630" name="Rectangle 6"/>
          <p:cNvSpPr>
            <a:spLocks noChangeArrowheads="1"/>
          </p:cNvSpPr>
          <p:nvPr/>
        </p:nvSpPr>
        <p:spPr bwMode="auto">
          <a:xfrm>
            <a:off x="6227763" y="2062163"/>
            <a:ext cx="1352550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0000FF"/>
                </a:solidFill>
              </a:rPr>
              <a:t>David</a:t>
            </a:r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282631" name="Rectangle 7"/>
          <p:cNvSpPr>
            <a:spLocks noChangeArrowheads="1"/>
          </p:cNvSpPr>
          <p:nvPr/>
        </p:nvSpPr>
        <p:spPr bwMode="auto">
          <a:xfrm>
            <a:off x="1116013" y="2622550"/>
            <a:ext cx="3816350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0000FF"/>
                </a:solidFill>
              </a:rPr>
              <a:t>What’s your name</a:t>
            </a:r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282632" name="Rectangle 8"/>
          <p:cNvSpPr>
            <a:spLocks noChangeArrowheads="1"/>
          </p:cNvSpPr>
          <p:nvPr/>
        </p:nvSpPr>
        <p:spPr bwMode="auto">
          <a:xfrm>
            <a:off x="2303463" y="3884613"/>
            <a:ext cx="3422650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0000FF"/>
                </a:solidFill>
              </a:rPr>
              <a:t>Nice to meet you</a:t>
            </a:r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282633" name="Rectangle 9"/>
          <p:cNvSpPr>
            <a:spLocks noChangeArrowheads="1"/>
          </p:cNvSpPr>
          <p:nvPr/>
        </p:nvSpPr>
        <p:spPr bwMode="auto">
          <a:xfrm>
            <a:off x="1116013" y="5108575"/>
            <a:ext cx="6292850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0000FF"/>
                </a:solidFill>
              </a:rPr>
              <a:t>What’s your telephone number</a:t>
            </a:r>
            <a:endParaRPr lang="en-US" altLang="zh-CN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2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282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282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282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282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282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8" grpId="0"/>
      <p:bldP spid="282629" grpId="0"/>
      <p:bldP spid="282630" grpId="0"/>
      <p:bldP spid="282631" grpId="0" bldLvl="0" animBg="1"/>
      <p:bldP spid="282632" grpId="0"/>
      <p:bldP spid="2826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Text Box 2"/>
          <p:cNvSpPr txBox="1">
            <a:spLocks noChangeArrowheads="1"/>
          </p:cNvSpPr>
          <p:nvPr/>
        </p:nvSpPr>
        <p:spPr bwMode="auto">
          <a:xfrm>
            <a:off x="684213" y="558800"/>
            <a:ext cx="1960562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sz="4000">
                <a:solidFill>
                  <a:srgbClr val="FF0000"/>
                </a:solidFill>
              </a:rPr>
              <a:t>Practice</a:t>
            </a:r>
            <a:endParaRPr kumimoji="1" lang="en-US" altLang="zh-CN" sz="4000">
              <a:solidFill>
                <a:srgbClr val="FF0000"/>
              </a:solidFill>
            </a:endParaRPr>
          </a:p>
        </p:txBody>
      </p:sp>
      <p:sp>
        <p:nvSpPr>
          <p:cNvPr id="273411" name="Text Box 3"/>
          <p:cNvSpPr txBox="1">
            <a:spLocks noChangeArrowheads="1"/>
          </p:cNvSpPr>
          <p:nvPr/>
        </p:nvSpPr>
        <p:spPr bwMode="auto">
          <a:xfrm>
            <a:off x="971550" y="1268413"/>
            <a:ext cx="7004050" cy="152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0000FF"/>
                </a:solidFill>
              </a:rPr>
              <a:t>Answer the questions according to </a:t>
            </a:r>
            <a:endParaRPr kumimoji="1" lang="en-US" altLang="zh-CN">
              <a:solidFill>
                <a:srgbClr val="0000FF"/>
              </a:solidFill>
            </a:endParaRPr>
          </a:p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0000FF"/>
                </a:solidFill>
              </a:rPr>
              <a:t>the ID cards</a:t>
            </a:r>
            <a:endParaRPr kumimoji="1" lang="en-US" altLang="zh-CN">
              <a:solidFill>
                <a:srgbClr val="0000FF"/>
              </a:solidFill>
            </a:endParaRPr>
          </a:p>
        </p:txBody>
      </p:sp>
      <p:sp>
        <p:nvSpPr>
          <p:cNvPr id="273412" name="Text Box 4"/>
          <p:cNvSpPr txBox="1">
            <a:spLocks noChangeArrowheads="1"/>
          </p:cNvSpPr>
          <p:nvPr/>
        </p:nvSpPr>
        <p:spPr bwMode="auto">
          <a:xfrm>
            <a:off x="3270250" y="3079750"/>
            <a:ext cx="4757738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3200"/>
              <a:t>FIRST NAME: </a:t>
            </a:r>
            <a:r>
              <a:rPr kumimoji="1" lang="en-US" altLang="zh-CN" sz="3200" u="sng"/>
              <a:t>Gina </a:t>
            </a:r>
            <a:endParaRPr kumimoji="1" lang="en-US" altLang="zh-CN" sz="3200" u="sng"/>
          </a:p>
          <a:p>
            <a:pPr>
              <a:lnSpc>
                <a:spcPct val="150000"/>
              </a:lnSpc>
            </a:pPr>
            <a:r>
              <a:rPr kumimoji="1" lang="en-US" altLang="zh-CN" sz="3200"/>
              <a:t>LAST NAME: </a:t>
            </a:r>
            <a:r>
              <a:rPr kumimoji="1" lang="en-US" altLang="zh-CN" sz="3200" u="sng"/>
              <a:t>Miller</a:t>
            </a:r>
            <a:endParaRPr kumimoji="1" lang="en-US" altLang="zh-CN" sz="3200" u="sng"/>
          </a:p>
          <a:p>
            <a:pPr>
              <a:lnSpc>
                <a:spcPct val="150000"/>
              </a:lnSpc>
            </a:pPr>
            <a:r>
              <a:rPr kumimoji="1" lang="en-US" altLang="zh-CN" sz="3200"/>
              <a:t>TELEPHONE NUMBER:</a:t>
            </a:r>
            <a:endParaRPr kumimoji="1" lang="en-US" altLang="zh-CN" sz="3200"/>
          </a:p>
          <a:p>
            <a:pPr>
              <a:lnSpc>
                <a:spcPct val="150000"/>
              </a:lnSpc>
            </a:pPr>
            <a:r>
              <a:rPr kumimoji="1" lang="en-US" altLang="zh-CN" sz="3200" u="sng"/>
              <a:t> 56267452    </a:t>
            </a:r>
            <a:r>
              <a:rPr kumimoji="1" lang="en-US" altLang="zh-CN" sz="3200"/>
              <a:t>            </a:t>
            </a:r>
            <a:endParaRPr kumimoji="1" lang="en-US" altLang="zh-CN" sz="3200"/>
          </a:p>
        </p:txBody>
      </p:sp>
      <p:sp>
        <p:nvSpPr>
          <p:cNvPr id="273413" name="Rectangle 5"/>
          <p:cNvSpPr>
            <a:spLocks noChangeArrowheads="1"/>
          </p:cNvSpPr>
          <p:nvPr/>
        </p:nvSpPr>
        <p:spPr bwMode="auto">
          <a:xfrm>
            <a:off x="1258888" y="2997200"/>
            <a:ext cx="6805612" cy="3276600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73414" name="Picture 6" descr="u=1277632454,261552747&amp;gp=14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429000"/>
            <a:ext cx="180022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734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734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734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3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3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3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3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3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3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3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3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3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0" grpId="0"/>
      <p:bldP spid="273411" grpId="0"/>
      <p:bldP spid="273412" grpId="0"/>
      <p:bldP spid="2734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Text Box 2"/>
          <p:cNvSpPr txBox="1">
            <a:spLocks noChangeArrowheads="1"/>
          </p:cNvSpPr>
          <p:nvPr/>
        </p:nvSpPr>
        <p:spPr bwMode="auto">
          <a:xfrm>
            <a:off x="1187450" y="1052513"/>
            <a:ext cx="6267450" cy="36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/>
              <a:t>What’s her first name?</a:t>
            </a:r>
            <a:endParaRPr kumimoji="1" lang="en-US" altLang="zh-CN"/>
          </a:p>
          <a:p>
            <a:pPr>
              <a:lnSpc>
                <a:spcPct val="130000"/>
              </a:lnSpc>
            </a:pPr>
            <a:endParaRPr kumimoji="1" lang="en-US" altLang="zh-CN"/>
          </a:p>
          <a:p>
            <a:pPr>
              <a:lnSpc>
                <a:spcPct val="130000"/>
              </a:lnSpc>
            </a:pPr>
            <a:r>
              <a:rPr kumimoji="1" lang="en-US" altLang="zh-CN"/>
              <a:t>What’s her last name?</a:t>
            </a:r>
            <a:endParaRPr kumimoji="1" lang="en-US" altLang="zh-CN"/>
          </a:p>
          <a:p>
            <a:pPr>
              <a:lnSpc>
                <a:spcPct val="130000"/>
              </a:lnSpc>
            </a:pPr>
            <a:endParaRPr kumimoji="1" lang="en-US" altLang="zh-CN"/>
          </a:p>
          <a:p>
            <a:pPr>
              <a:lnSpc>
                <a:spcPct val="130000"/>
              </a:lnSpc>
            </a:pPr>
            <a:r>
              <a:rPr kumimoji="1" lang="en-US" altLang="zh-CN"/>
              <a:t>What’s her telephone number?</a:t>
            </a:r>
            <a:endParaRPr kumimoji="1" lang="en-US" altLang="zh-CN"/>
          </a:p>
        </p:txBody>
      </p:sp>
      <p:sp>
        <p:nvSpPr>
          <p:cNvPr id="274435" name="Text Box 3"/>
          <p:cNvSpPr txBox="1">
            <a:spLocks noChangeArrowheads="1"/>
          </p:cNvSpPr>
          <p:nvPr/>
        </p:nvSpPr>
        <p:spPr bwMode="auto">
          <a:xfrm>
            <a:off x="1258888" y="1773238"/>
            <a:ext cx="4667250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0000"/>
                </a:solidFill>
              </a:rPr>
              <a:t>Her first name is Gina.</a:t>
            </a:r>
            <a:endParaRPr kumimoji="1" lang="en-US" altLang="zh-CN">
              <a:solidFill>
                <a:srgbClr val="FF0000"/>
              </a:solidFill>
            </a:endParaRPr>
          </a:p>
        </p:txBody>
      </p:sp>
      <p:sp>
        <p:nvSpPr>
          <p:cNvPr id="274436" name="Text Box 4"/>
          <p:cNvSpPr txBox="1">
            <a:spLocks noChangeArrowheads="1"/>
          </p:cNvSpPr>
          <p:nvPr/>
        </p:nvSpPr>
        <p:spPr bwMode="auto">
          <a:xfrm>
            <a:off x="1258888" y="3213100"/>
            <a:ext cx="4794250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0000"/>
                </a:solidFill>
              </a:rPr>
              <a:t>Her last name is Miller.</a:t>
            </a:r>
            <a:endParaRPr kumimoji="1" lang="en-US" altLang="zh-CN">
              <a:solidFill>
                <a:srgbClr val="FF0000"/>
              </a:solidFill>
            </a:endParaRPr>
          </a:p>
        </p:txBody>
      </p:sp>
      <p:sp>
        <p:nvSpPr>
          <p:cNvPr id="274437" name="Text Box 5"/>
          <p:cNvSpPr txBox="1">
            <a:spLocks noChangeArrowheads="1"/>
          </p:cNvSpPr>
          <p:nvPr/>
        </p:nvSpPr>
        <p:spPr bwMode="auto">
          <a:xfrm>
            <a:off x="1243013" y="4581525"/>
            <a:ext cx="7080250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0000"/>
                </a:solidFill>
              </a:rPr>
              <a:t>Her telephone number is 56267452.</a:t>
            </a:r>
            <a:endParaRPr kumimoji="1" lang="en-US" altLang="zh-CN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4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4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4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4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4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4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4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4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4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4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4" grpId="0"/>
      <p:bldP spid="274435" grpId="0"/>
      <p:bldP spid="274436" grpId="0"/>
      <p:bldP spid="2744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Text Box 2"/>
          <p:cNvSpPr txBox="1">
            <a:spLocks noChangeArrowheads="1"/>
          </p:cNvSpPr>
          <p:nvPr/>
        </p:nvSpPr>
        <p:spPr bwMode="auto">
          <a:xfrm>
            <a:off x="2951163" y="1279525"/>
            <a:ext cx="4681537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3200"/>
              <a:t>FIRST NAME: </a:t>
            </a:r>
            <a:r>
              <a:rPr kumimoji="1" lang="en-US" altLang="zh-CN" sz="3200" u="sng"/>
              <a:t>Tom </a:t>
            </a:r>
            <a:endParaRPr kumimoji="1" lang="en-US" altLang="zh-CN" sz="3200" u="sng"/>
          </a:p>
          <a:p>
            <a:pPr>
              <a:lnSpc>
                <a:spcPct val="150000"/>
              </a:lnSpc>
            </a:pPr>
            <a:r>
              <a:rPr kumimoji="1" lang="en-US" altLang="zh-CN" sz="3200"/>
              <a:t>LAST NAME: </a:t>
            </a:r>
            <a:r>
              <a:rPr kumimoji="1" lang="en-US" altLang="zh-CN" sz="3200" u="sng"/>
              <a:t>Brown </a:t>
            </a:r>
            <a:endParaRPr kumimoji="1" lang="en-US" altLang="zh-CN" sz="3200" u="sng"/>
          </a:p>
          <a:p>
            <a:pPr>
              <a:lnSpc>
                <a:spcPct val="150000"/>
              </a:lnSpc>
            </a:pPr>
            <a:r>
              <a:rPr kumimoji="1" lang="en-US" altLang="zh-CN" sz="3200"/>
              <a:t>TELEPHONE NUMBER:</a:t>
            </a:r>
            <a:endParaRPr kumimoji="1" lang="en-US" altLang="zh-CN" sz="3200"/>
          </a:p>
          <a:p>
            <a:pPr>
              <a:lnSpc>
                <a:spcPct val="150000"/>
              </a:lnSpc>
            </a:pPr>
            <a:r>
              <a:rPr kumimoji="1" lang="en-US" altLang="zh-CN" sz="3200" u="sng"/>
              <a:t> 61498146   </a:t>
            </a:r>
            <a:r>
              <a:rPr kumimoji="1" lang="en-US" altLang="zh-CN" sz="3200"/>
              <a:t>            </a:t>
            </a:r>
            <a:endParaRPr kumimoji="1" lang="en-US" altLang="zh-CN" sz="3200"/>
          </a:p>
        </p:txBody>
      </p:sp>
      <p:sp>
        <p:nvSpPr>
          <p:cNvPr id="275459" name="Rectangle 3"/>
          <p:cNvSpPr>
            <a:spLocks noChangeArrowheads="1"/>
          </p:cNvSpPr>
          <p:nvPr/>
        </p:nvSpPr>
        <p:spPr bwMode="auto">
          <a:xfrm>
            <a:off x="1042988" y="1196975"/>
            <a:ext cx="6661150" cy="3276600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75460" name="Picture 4" descr="u=1040376108,3032162492&amp;gp=1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628775"/>
            <a:ext cx="1728787" cy="172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5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5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5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5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5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5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5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5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5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58" grpId="0"/>
      <p:bldP spid="27545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Text Box 2"/>
          <p:cNvSpPr txBox="1">
            <a:spLocks noChangeArrowheads="1"/>
          </p:cNvSpPr>
          <p:nvPr/>
        </p:nvSpPr>
        <p:spPr bwMode="auto">
          <a:xfrm>
            <a:off x="1122363" y="1125538"/>
            <a:ext cx="6165850" cy="36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/>
              <a:t>What’s his first name?</a:t>
            </a:r>
            <a:endParaRPr kumimoji="1" lang="en-US" altLang="zh-CN"/>
          </a:p>
          <a:p>
            <a:pPr>
              <a:lnSpc>
                <a:spcPct val="130000"/>
              </a:lnSpc>
            </a:pPr>
            <a:endParaRPr kumimoji="1" lang="en-US" altLang="zh-CN"/>
          </a:p>
          <a:p>
            <a:pPr>
              <a:lnSpc>
                <a:spcPct val="130000"/>
              </a:lnSpc>
            </a:pPr>
            <a:r>
              <a:rPr kumimoji="1" lang="en-US" altLang="zh-CN"/>
              <a:t>What’s his last name?</a:t>
            </a:r>
            <a:endParaRPr kumimoji="1" lang="en-US" altLang="zh-CN"/>
          </a:p>
          <a:p>
            <a:pPr>
              <a:lnSpc>
                <a:spcPct val="130000"/>
              </a:lnSpc>
            </a:pPr>
            <a:endParaRPr kumimoji="1" lang="en-US" altLang="zh-CN"/>
          </a:p>
          <a:p>
            <a:pPr>
              <a:lnSpc>
                <a:spcPct val="130000"/>
              </a:lnSpc>
            </a:pPr>
            <a:r>
              <a:rPr kumimoji="1" lang="en-US" altLang="zh-CN"/>
              <a:t>What’s his telephone number?</a:t>
            </a:r>
            <a:endParaRPr kumimoji="1" lang="en-US" altLang="zh-CN"/>
          </a:p>
        </p:txBody>
      </p:sp>
      <p:sp>
        <p:nvSpPr>
          <p:cNvPr id="276483" name="Text Box 3"/>
          <p:cNvSpPr txBox="1">
            <a:spLocks noChangeArrowheads="1"/>
          </p:cNvSpPr>
          <p:nvPr/>
        </p:nvSpPr>
        <p:spPr bwMode="auto">
          <a:xfrm>
            <a:off x="1212850" y="1830388"/>
            <a:ext cx="4514850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0000"/>
                </a:solidFill>
              </a:rPr>
              <a:t>His first name is Tom.</a:t>
            </a:r>
            <a:endParaRPr kumimoji="1" lang="en-US" altLang="zh-CN">
              <a:solidFill>
                <a:srgbClr val="FF0000"/>
              </a:solidFill>
            </a:endParaRPr>
          </a:p>
        </p:txBody>
      </p:sp>
      <p:sp>
        <p:nvSpPr>
          <p:cNvPr id="276484" name="Text Box 4"/>
          <p:cNvSpPr txBox="1">
            <a:spLocks noChangeArrowheads="1"/>
          </p:cNvSpPr>
          <p:nvPr/>
        </p:nvSpPr>
        <p:spPr bwMode="auto">
          <a:xfrm>
            <a:off x="1162050" y="3213100"/>
            <a:ext cx="4794250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0000"/>
                </a:solidFill>
              </a:rPr>
              <a:t>His last name is Brown.</a:t>
            </a:r>
            <a:endParaRPr kumimoji="1" lang="en-US" altLang="zh-CN">
              <a:solidFill>
                <a:srgbClr val="FF0000"/>
              </a:solidFill>
            </a:endParaRPr>
          </a:p>
        </p:txBody>
      </p:sp>
      <p:sp>
        <p:nvSpPr>
          <p:cNvPr id="276485" name="Text Box 5"/>
          <p:cNvSpPr txBox="1">
            <a:spLocks noChangeArrowheads="1"/>
          </p:cNvSpPr>
          <p:nvPr/>
        </p:nvSpPr>
        <p:spPr bwMode="auto">
          <a:xfrm>
            <a:off x="1122363" y="4652963"/>
            <a:ext cx="6978650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0000"/>
                </a:solidFill>
              </a:rPr>
              <a:t>His telephone number is 61498146.</a:t>
            </a:r>
            <a:endParaRPr kumimoji="1" lang="en-US" altLang="zh-CN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2" grpId="0"/>
      <p:bldP spid="276483" grpId="0"/>
      <p:bldP spid="276484" grpId="0"/>
      <p:bldP spid="27648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Text Box 2"/>
          <p:cNvSpPr txBox="1">
            <a:spLocks noChangeArrowheads="1"/>
          </p:cNvSpPr>
          <p:nvPr/>
        </p:nvSpPr>
        <p:spPr bwMode="auto">
          <a:xfrm>
            <a:off x="685800" y="898525"/>
            <a:ext cx="55324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000">
                <a:solidFill>
                  <a:srgbClr val="0000FF"/>
                </a:solidFill>
              </a:rPr>
              <a:t>Make your own ID card.</a:t>
            </a:r>
            <a:endParaRPr kumimoji="1" lang="en-US" altLang="zh-CN" sz="4000">
              <a:solidFill>
                <a:srgbClr val="0000FF"/>
              </a:solidFill>
            </a:endParaRPr>
          </a:p>
        </p:txBody>
      </p:sp>
      <p:grpSp>
        <p:nvGrpSpPr>
          <p:cNvPr id="277507" name="Group 3"/>
          <p:cNvGrpSpPr/>
          <p:nvPr/>
        </p:nvGrpSpPr>
        <p:grpSpPr bwMode="auto">
          <a:xfrm>
            <a:off x="1239838" y="1952625"/>
            <a:ext cx="7024687" cy="3276600"/>
            <a:chOff x="781" y="1230"/>
            <a:chExt cx="4425" cy="2064"/>
          </a:xfrm>
        </p:grpSpPr>
        <p:sp>
          <p:nvSpPr>
            <p:cNvPr id="277508" name="Text Box 4"/>
            <p:cNvSpPr txBox="1">
              <a:spLocks noChangeArrowheads="1"/>
            </p:cNvSpPr>
            <p:nvPr/>
          </p:nvSpPr>
          <p:spPr bwMode="auto">
            <a:xfrm>
              <a:off x="1959" y="1298"/>
              <a:ext cx="3189" cy="19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en-US" altLang="zh-CN" sz="3200"/>
                <a:t>FIRST NAME: __________</a:t>
              </a:r>
              <a:endParaRPr kumimoji="1" lang="en-US" altLang="zh-CN" sz="3200" u="sng"/>
            </a:p>
            <a:p>
              <a:pPr>
                <a:lnSpc>
                  <a:spcPct val="150000"/>
                </a:lnSpc>
              </a:pPr>
              <a:r>
                <a:rPr kumimoji="1" lang="en-US" altLang="zh-CN" sz="3200"/>
                <a:t>LAST NAME: ___________</a:t>
              </a:r>
              <a:endParaRPr kumimoji="1" lang="en-US" altLang="zh-CN" sz="3200" u="sng"/>
            </a:p>
            <a:p>
              <a:pPr>
                <a:lnSpc>
                  <a:spcPct val="150000"/>
                </a:lnSpc>
              </a:pPr>
              <a:r>
                <a:rPr kumimoji="1" lang="en-US" altLang="zh-CN" sz="3200"/>
                <a:t>TELEPHONE NUMBER:</a:t>
              </a:r>
              <a:endParaRPr kumimoji="1" lang="en-US" altLang="zh-CN" sz="3200"/>
            </a:p>
            <a:p>
              <a:pPr>
                <a:lnSpc>
                  <a:spcPct val="150000"/>
                </a:lnSpc>
              </a:pPr>
              <a:r>
                <a:rPr kumimoji="1" lang="en-US" altLang="zh-CN" sz="3200"/>
                <a:t>________________________</a:t>
              </a:r>
              <a:endParaRPr kumimoji="1" lang="en-US" altLang="zh-CN" sz="3200"/>
            </a:p>
          </p:txBody>
        </p:sp>
        <p:sp>
          <p:nvSpPr>
            <p:cNvPr id="277509" name="Rectangle 5"/>
            <p:cNvSpPr>
              <a:spLocks noChangeArrowheads="1"/>
            </p:cNvSpPr>
            <p:nvPr/>
          </p:nvSpPr>
          <p:spPr bwMode="auto">
            <a:xfrm>
              <a:off x="781" y="1230"/>
              <a:ext cx="4425" cy="2064"/>
            </a:xfrm>
            <a:prstGeom prst="rect">
              <a:avLst/>
            </a:prstGeom>
            <a:noFill/>
            <a:ln w="50800">
              <a:solidFill>
                <a:schemeClr val="tx1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7510" name="Rectangle 6"/>
            <p:cNvSpPr>
              <a:spLocks noChangeArrowheads="1"/>
            </p:cNvSpPr>
            <p:nvPr/>
          </p:nvSpPr>
          <p:spPr bwMode="auto">
            <a:xfrm>
              <a:off x="930" y="1570"/>
              <a:ext cx="907" cy="127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750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750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7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7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7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7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7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3800" name="Group 152"/>
          <p:cNvGraphicFramePr>
            <a:graphicFrameLocks noGrp="1"/>
          </p:cNvGraphicFramePr>
          <p:nvPr/>
        </p:nvGraphicFramePr>
        <p:xfrm>
          <a:off x="105093" y="1404303"/>
          <a:ext cx="8640762" cy="5080000"/>
        </p:xfrm>
        <a:graphic>
          <a:graphicData uri="http://schemas.openxmlformats.org/drawingml/2006/table">
            <a:tbl>
              <a:tblPr/>
              <a:tblGrid>
                <a:gridCol w="3435985"/>
                <a:gridCol w="1221105"/>
                <a:gridCol w="2615247"/>
                <a:gridCol w="1368425"/>
              </a:tblGrid>
              <a:tr h="101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First name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</a:t>
                      </a:r>
                      <a:r>
                        <a:rPr lang="en-US" altLang="zh-CN" sz="3200" b="1" u="sng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sym typeface="+mn-ea"/>
                        </a:rPr>
                        <a:t>Given name</a:t>
                      </a: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)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anchorCtr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Last name 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</a:t>
                      </a:r>
                      <a:r>
                        <a:rPr lang="en-US" altLang="zh-CN" sz="3200" b="1" u="sng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sym typeface="+mn-ea"/>
                        </a:rPr>
                        <a:t>Family name</a:t>
                      </a: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)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   Class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anchorCtr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3200" b="1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sym typeface="+mn-ea"/>
                        </a:rPr>
                        <a:t>Grade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anchorCt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Phone number 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anchorCtr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3200" b="1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sym typeface="+mn-ea"/>
                        </a:rPr>
                        <a:t>Age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anchorCt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Lucky(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幸运</a:t>
                      </a: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)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number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anchorCtr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Favourite color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anchorCt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3795" name="WordArt 147"/>
          <p:cNvSpPr>
            <a:spLocks noChangeArrowheads="1" noChangeShapeType="1" noTextEdit="1"/>
          </p:cNvSpPr>
          <p:nvPr/>
        </p:nvSpPr>
        <p:spPr bwMode="auto">
          <a:xfrm>
            <a:off x="1187450" y="260350"/>
            <a:ext cx="6985000" cy="7921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kern="10" spc="-360">
                <a:ln w="12700">
                  <a:solidFill>
                    <a:srgbClr val="000099"/>
                  </a:solidFill>
                  <a:rou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华文新魏"/>
                <a:ea typeface="华文新魏"/>
              </a:rPr>
              <a:t>Personal Information</a:t>
            </a:r>
            <a:endParaRPr lang="zh-CN" altLang="en-US" kern="10" spc="-360">
              <a:ln w="12700">
                <a:solidFill>
                  <a:srgbClr val="000099"/>
                </a:solidFill>
                <a:rou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华文新魏"/>
              <a:ea typeface="华文新魏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Text Box 2"/>
          <p:cNvSpPr txBox="1">
            <a:spLocks noChangeArrowheads="1"/>
          </p:cNvSpPr>
          <p:nvPr/>
        </p:nvSpPr>
        <p:spPr bwMode="auto">
          <a:xfrm>
            <a:off x="755650" y="333375"/>
            <a:ext cx="2060575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4400">
                <a:solidFill>
                  <a:srgbClr val="0000FF"/>
                </a:solidFill>
              </a:rPr>
              <a:t>Review </a:t>
            </a:r>
            <a:endParaRPr kumimoji="1" lang="en-US" altLang="zh-CN" sz="4400">
              <a:solidFill>
                <a:srgbClr val="0000FF"/>
              </a:solidFill>
            </a:endParaRPr>
          </a:p>
        </p:txBody>
      </p:sp>
      <p:pic>
        <p:nvPicPr>
          <p:cNvPr id="263171" name="Picture 3" descr="2007224147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484313"/>
            <a:ext cx="3960812" cy="297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3172" name="Picture 4" descr="2007224148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68638"/>
            <a:ext cx="4321175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63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3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63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0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Text Box 2"/>
          <p:cNvSpPr txBox="1">
            <a:spLocks noChangeArrowheads="1"/>
          </p:cNvSpPr>
          <p:nvPr/>
        </p:nvSpPr>
        <p:spPr bwMode="auto">
          <a:xfrm>
            <a:off x="99695" y="709930"/>
            <a:ext cx="8914765" cy="458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1" latinLnBrk="0" hangingPunct="1"/>
            <a:r>
              <a:rPr kumimoji="1" lang="en-US" altLang="zh-CN" sz="4000">
                <a:solidFill>
                  <a:srgbClr val="0000FF"/>
                </a:solidFill>
              </a:rPr>
              <a:t>     </a:t>
            </a:r>
            <a:r>
              <a:rPr kumimoji="1" lang="en-US" altLang="zh-CN">
                <a:solidFill>
                  <a:srgbClr val="0000FF"/>
                </a:solidFill>
              </a:rPr>
              <a:t>Hi, everyone. Nice to meet you! </a:t>
            </a:r>
            <a:endParaRPr kumimoji="1" lang="en-US" altLang="zh-CN">
              <a:solidFill>
                <a:srgbClr val="0000FF"/>
              </a:solidFill>
            </a:endParaRPr>
          </a:p>
          <a:p>
            <a:pPr algn="just" eaLnBrk="1" latinLnBrk="0" hangingPunct="1"/>
            <a:r>
              <a:rPr kumimoji="1" lang="en-US" altLang="zh-CN">
                <a:solidFill>
                  <a:srgbClr val="0000FF"/>
                </a:solidFill>
              </a:rPr>
              <a:t>      I'm a girl/boy. My first name is___and</a:t>
            </a:r>
            <a:endParaRPr kumimoji="1" lang="en-US" altLang="zh-CN">
              <a:solidFill>
                <a:srgbClr val="0000FF"/>
              </a:solidFill>
            </a:endParaRPr>
          </a:p>
          <a:p>
            <a:pPr algn="just" eaLnBrk="1" latinLnBrk="0" hangingPunct="1"/>
            <a:r>
              <a:rPr kumimoji="1" lang="en-US" altLang="zh-CN">
                <a:solidFill>
                  <a:srgbClr val="0000FF"/>
                </a:solidFill>
              </a:rPr>
              <a:t>my last name is____.I am in No.9 middle school. I am in Class 1/2 Grade 7. I am ___ years old. My favourite color is___ and my lucky number is ___. My telephone number is _____. I want to make friends with you.</a:t>
            </a:r>
            <a:endParaRPr kumimoji="1" lang="en-US" altLang="zh-CN">
              <a:solidFill>
                <a:srgbClr val="0000FF"/>
              </a:solidFill>
            </a:endParaRPr>
          </a:p>
          <a:p>
            <a:pPr algn="just" eaLnBrk="1" latinLnBrk="0" hangingPunct="1"/>
            <a:r>
              <a:rPr kumimoji="1" lang="en-US" altLang="zh-CN">
                <a:solidFill>
                  <a:srgbClr val="0000FF"/>
                </a:solidFill>
              </a:rPr>
              <a:t>       Thank you for listening! </a:t>
            </a:r>
            <a:endParaRPr kumimoji="1" lang="en-US" altLang="zh-CN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750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750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7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6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Text Box 2"/>
          <p:cNvSpPr txBox="1">
            <a:spLocks noChangeArrowheads="1"/>
          </p:cNvSpPr>
          <p:nvPr/>
        </p:nvSpPr>
        <p:spPr bwMode="auto">
          <a:xfrm>
            <a:off x="99695" y="709930"/>
            <a:ext cx="8914765" cy="5139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1" latinLnBrk="0" hangingPunct="1"/>
            <a:r>
              <a:rPr kumimoji="1" lang="en-US" altLang="zh-CN" sz="4000">
                <a:solidFill>
                  <a:srgbClr val="0000FF"/>
                </a:solidFill>
              </a:rPr>
              <a:t>     </a:t>
            </a:r>
            <a:r>
              <a:rPr kumimoji="1" lang="en-US" altLang="zh-CN">
                <a:solidFill>
                  <a:srgbClr val="0000FF"/>
                </a:solidFill>
              </a:rPr>
              <a:t>Hi, everyone. Nice to meet you! </a:t>
            </a:r>
            <a:endParaRPr kumimoji="1" lang="en-US" altLang="zh-CN">
              <a:solidFill>
                <a:srgbClr val="0000FF"/>
              </a:solidFill>
            </a:endParaRPr>
          </a:p>
          <a:p>
            <a:pPr algn="just" eaLnBrk="1" latinLnBrk="0" hangingPunct="1"/>
            <a:r>
              <a:rPr kumimoji="1" lang="en-US" altLang="zh-CN">
                <a:solidFill>
                  <a:srgbClr val="0000FF"/>
                </a:solidFill>
              </a:rPr>
              <a:t>      This is my good friend. She is a girl/boy.</a:t>
            </a:r>
            <a:endParaRPr kumimoji="1" lang="en-US" altLang="zh-CN">
              <a:solidFill>
                <a:srgbClr val="0000FF"/>
              </a:solidFill>
            </a:endParaRPr>
          </a:p>
          <a:p>
            <a:pPr algn="just" eaLnBrk="1" latinLnBrk="0" hangingPunct="1"/>
            <a:r>
              <a:rPr kumimoji="1" lang="en-US" altLang="zh-CN">
                <a:solidFill>
                  <a:srgbClr val="0000FF"/>
                </a:solidFill>
              </a:rPr>
              <a:t>Her/His  first name is___and her/his last name is____. She/He is in No.9 middle school. She/He is in Class 1/2 Grade 7. She/He is ___ years old. Her/His favourite color is___ and Her/His lucky number is ___. </a:t>
            </a:r>
            <a:r>
              <a:rPr kumimoji="1" lang="en-US" altLang="zh-CN">
                <a:solidFill>
                  <a:srgbClr val="0000FF"/>
                </a:solidFill>
                <a:sym typeface="+mn-ea"/>
              </a:rPr>
              <a:t>Her/His </a:t>
            </a:r>
            <a:r>
              <a:rPr kumimoji="1" lang="en-US" altLang="zh-CN">
                <a:solidFill>
                  <a:srgbClr val="0000FF"/>
                </a:solidFill>
              </a:rPr>
              <a:t>telephone number is _____.  </a:t>
            </a:r>
            <a:endParaRPr kumimoji="1" lang="en-US" altLang="zh-CN">
              <a:solidFill>
                <a:srgbClr val="0000FF"/>
              </a:solidFill>
            </a:endParaRPr>
          </a:p>
          <a:p>
            <a:pPr algn="just" eaLnBrk="1" latinLnBrk="0" hangingPunct="1"/>
            <a:r>
              <a:rPr kumimoji="1" lang="en-US" altLang="zh-CN">
                <a:solidFill>
                  <a:srgbClr val="0000FF"/>
                </a:solidFill>
              </a:rPr>
              <a:t>       Thank you for listening!</a:t>
            </a:r>
            <a:endParaRPr kumimoji="1" lang="en-US" altLang="zh-CN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750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750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7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6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2" name="Rectangle 4"/>
          <p:cNvSpPr>
            <a:spLocks noChangeArrowheads="1"/>
          </p:cNvSpPr>
          <p:nvPr/>
        </p:nvSpPr>
        <p:spPr bwMode="auto">
          <a:xfrm>
            <a:off x="2124075" y="1916113"/>
            <a:ext cx="5903913" cy="404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84E2C"/>
                </a:solidFill>
              </a:rPr>
              <a:t>I. </a:t>
            </a:r>
            <a:r>
              <a:rPr lang="zh-CN" altLang="en-US">
                <a:solidFill>
                  <a:srgbClr val="F84E2C"/>
                </a:solidFill>
              </a:rPr>
              <a:t>请用英语写出答案。</a:t>
            </a:r>
            <a:endParaRPr lang="zh-CN" altLang="en-US">
              <a:solidFill>
                <a:srgbClr val="F84E2C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/>
              <a:t>1. six + one =                                  </a:t>
            </a:r>
            <a:endParaRPr lang="en-US" altLang="zh-CN"/>
          </a:p>
          <a:p>
            <a:pPr>
              <a:lnSpc>
                <a:spcPct val="120000"/>
              </a:lnSpc>
            </a:pPr>
            <a:r>
              <a:rPr lang="en-US" altLang="zh-CN"/>
              <a:t>2. nine - five =                                  </a:t>
            </a:r>
            <a:endParaRPr lang="en-US" altLang="zh-CN"/>
          </a:p>
          <a:p>
            <a:pPr>
              <a:lnSpc>
                <a:spcPct val="120000"/>
              </a:lnSpc>
            </a:pPr>
            <a:r>
              <a:rPr lang="en-US" altLang="zh-CN"/>
              <a:t>3. nine - six =                                  </a:t>
            </a:r>
            <a:endParaRPr lang="en-US" altLang="zh-CN"/>
          </a:p>
          <a:p>
            <a:pPr>
              <a:lnSpc>
                <a:spcPct val="120000"/>
              </a:lnSpc>
            </a:pPr>
            <a:r>
              <a:rPr lang="en-US" altLang="zh-CN"/>
              <a:t>4. three + six =                                  </a:t>
            </a:r>
            <a:endParaRPr lang="en-US" altLang="zh-CN"/>
          </a:p>
          <a:p>
            <a:pPr>
              <a:lnSpc>
                <a:spcPct val="120000"/>
              </a:lnSpc>
            </a:pPr>
            <a:r>
              <a:rPr lang="en-US" altLang="zh-CN"/>
              <a:t>5. six - six =                                  </a:t>
            </a:r>
            <a:endParaRPr lang="en-US" altLang="zh-CN"/>
          </a:p>
        </p:txBody>
      </p:sp>
      <p:sp>
        <p:nvSpPr>
          <p:cNvPr id="278534" name="Rectangle 6"/>
          <p:cNvSpPr>
            <a:spLocks noChangeArrowheads="1"/>
          </p:cNvSpPr>
          <p:nvPr/>
        </p:nvSpPr>
        <p:spPr bwMode="auto">
          <a:xfrm>
            <a:off x="4932363" y="2663825"/>
            <a:ext cx="1250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seven</a:t>
            </a:r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278535" name="Rectangle 7"/>
          <p:cNvSpPr>
            <a:spLocks noChangeArrowheads="1"/>
          </p:cNvSpPr>
          <p:nvPr/>
        </p:nvSpPr>
        <p:spPr bwMode="auto">
          <a:xfrm>
            <a:off x="5076825" y="3370263"/>
            <a:ext cx="1022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four</a:t>
            </a:r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278536" name="Rectangle 8"/>
          <p:cNvSpPr>
            <a:spLocks noChangeArrowheads="1"/>
          </p:cNvSpPr>
          <p:nvPr/>
        </p:nvSpPr>
        <p:spPr bwMode="auto">
          <a:xfrm>
            <a:off x="5003800" y="3989388"/>
            <a:ext cx="1200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three</a:t>
            </a:r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278537" name="Rectangle 9"/>
          <p:cNvSpPr>
            <a:spLocks noChangeArrowheads="1"/>
          </p:cNvSpPr>
          <p:nvPr/>
        </p:nvSpPr>
        <p:spPr bwMode="auto">
          <a:xfrm>
            <a:off x="5219700" y="4643438"/>
            <a:ext cx="1022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nine</a:t>
            </a:r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278538" name="Rectangle 10"/>
          <p:cNvSpPr>
            <a:spLocks noChangeArrowheads="1"/>
          </p:cNvSpPr>
          <p:nvPr/>
        </p:nvSpPr>
        <p:spPr bwMode="auto">
          <a:xfrm>
            <a:off x="4716463" y="5313363"/>
            <a:ext cx="1022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zero</a:t>
            </a:r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278539" name="WordArt 11"/>
          <p:cNvSpPr>
            <a:spLocks noChangeArrowheads="1" noChangeShapeType="1" noTextEdit="1"/>
          </p:cNvSpPr>
          <p:nvPr/>
        </p:nvSpPr>
        <p:spPr bwMode="auto">
          <a:xfrm>
            <a:off x="3779838" y="404813"/>
            <a:ext cx="1871662" cy="11525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kern="10">
                <a:ln w="9525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华文新魏"/>
                <a:ea typeface="华文新魏"/>
              </a:rPr>
              <a:t>练练吧</a:t>
            </a:r>
            <a:endParaRPr lang="zh-CN" altLang="en-US" kern="10">
              <a:ln w="9525">
                <a:solidFill>
                  <a:srgbClr val="CC99FF"/>
                </a:solidFill>
                <a:rou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华文新魏"/>
              <a:ea typeface="华文新魏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78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278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278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278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278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278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278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32" grpId="0"/>
      <p:bldP spid="278534" grpId="0"/>
      <p:bldP spid="278535" grpId="0"/>
      <p:bldP spid="278536" grpId="0"/>
      <p:bldP spid="278537" grpId="0"/>
      <p:bldP spid="278538" grpId="0"/>
      <p:bldP spid="27853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ChangeArrowheads="1"/>
          </p:cNvSpPr>
          <p:nvPr/>
        </p:nvSpPr>
        <p:spPr bwMode="auto">
          <a:xfrm>
            <a:off x="1008063" y="390525"/>
            <a:ext cx="7451725" cy="613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84E2C"/>
                </a:solidFill>
              </a:rPr>
              <a:t>II. </a:t>
            </a:r>
            <a:r>
              <a:rPr lang="zh-CN" altLang="en-US">
                <a:solidFill>
                  <a:srgbClr val="F84E2C"/>
                </a:solidFill>
              </a:rPr>
              <a:t>请根据答语写出问句。</a:t>
            </a:r>
            <a:endParaRPr lang="zh-CN" altLang="en-US">
              <a:solidFill>
                <a:srgbClr val="F84E2C"/>
              </a:solidFill>
            </a:endParaRPr>
          </a:p>
          <a:p>
            <a:r>
              <a:rPr lang="en-US" altLang="zh-CN"/>
              <a:t>1.  _______________?</a:t>
            </a:r>
            <a:endParaRPr lang="en-US" altLang="zh-CN"/>
          </a:p>
          <a:p>
            <a:r>
              <a:rPr lang="en-US" altLang="zh-CN"/>
              <a:t>His name is Dale.</a:t>
            </a:r>
            <a:endParaRPr lang="en-US" altLang="zh-CN"/>
          </a:p>
          <a:p>
            <a:r>
              <a:rPr lang="en-US" altLang="zh-CN"/>
              <a:t>2.  _____________________?</a:t>
            </a:r>
            <a:endParaRPr lang="en-US" altLang="zh-CN"/>
          </a:p>
          <a:p>
            <a:r>
              <a:rPr lang="en-US" altLang="zh-CN"/>
              <a:t>Her family name is Jones.</a:t>
            </a:r>
            <a:endParaRPr lang="en-US" altLang="zh-CN"/>
          </a:p>
          <a:p>
            <a:r>
              <a:rPr lang="en-US" altLang="zh-CN"/>
              <a:t>3. __________________________ ?</a:t>
            </a:r>
            <a:endParaRPr lang="en-US" altLang="zh-CN"/>
          </a:p>
          <a:p>
            <a:r>
              <a:rPr lang="en-US" altLang="zh-CN"/>
              <a:t>My telephone number is 281-9176.</a:t>
            </a:r>
            <a:endParaRPr lang="en-US" altLang="zh-CN"/>
          </a:p>
          <a:p>
            <a:r>
              <a:rPr lang="en-US" altLang="zh-CN"/>
              <a:t>4.  __________________?</a:t>
            </a:r>
            <a:endParaRPr lang="en-US" altLang="zh-CN"/>
          </a:p>
          <a:p>
            <a:r>
              <a:rPr lang="en-US" altLang="zh-CN"/>
              <a:t>My name is Eric.</a:t>
            </a:r>
            <a:endParaRPr lang="en-US" altLang="zh-CN"/>
          </a:p>
          <a:p>
            <a:r>
              <a:rPr lang="en-US" altLang="zh-CN"/>
              <a:t>5. ____________________?</a:t>
            </a:r>
            <a:endParaRPr lang="en-US" altLang="zh-CN"/>
          </a:p>
          <a:p>
            <a:r>
              <a:rPr lang="en-US" altLang="zh-CN"/>
              <a:t>Her first name is Jenny.</a:t>
            </a:r>
            <a:endParaRPr lang="en-US" altLang="zh-CN"/>
          </a:p>
        </p:txBody>
      </p:sp>
      <p:sp>
        <p:nvSpPr>
          <p:cNvPr id="279555" name="Rectangle 3"/>
          <p:cNvSpPr>
            <a:spLocks noChangeArrowheads="1"/>
          </p:cNvSpPr>
          <p:nvPr/>
        </p:nvSpPr>
        <p:spPr bwMode="auto">
          <a:xfrm>
            <a:off x="1619250" y="5365750"/>
            <a:ext cx="4572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What's her first name</a:t>
            </a:r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279556" name="Rectangle 4"/>
          <p:cNvSpPr>
            <a:spLocks noChangeArrowheads="1"/>
          </p:cNvSpPr>
          <p:nvPr/>
        </p:nvSpPr>
        <p:spPr bwMode="auto">
          <a:xfrm>
            <a:off x="1692275" y="966788"/>
            <a:ext cx="3435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What's his name</a:t>
            </a:r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279557" name="Rectangle 5"/>
          <p:cNvSpPr>
            <a:spLocks noChangeArrowheads="1"/>
          </p:cNvSpPr>
          <p:nvPr/>
        </p:nvSpPr>
        <p:spPr bwMode="auto">
          <a:xfrm>
            <a:off x="1619250" y="2046288"/>
            <a:ext cx="4895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What's her family name</a:t>
            </a:r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279558" name="Rectangle 6"/>
          <p:cNvSpPr>
            <a:spLocks noChangeArrowheads="1"/>
          </p:cNvSpPr>
          <p:nvPr/>
        </p:nvSpPr>
        <p:spPr bwMode="auto">
          <a:xfrm>
            <a:off x="1474788" y="3133725"/>
            <a:ext cx="7058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What's your telephone number</a:t>
            </a:r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279559" name="Rectangle 7"/>
          <p:cNvSpPr>
            <a:spLocks noChangeArrowheads="1"/>
          </p:cNvSpPr>
          <p:nvPr/>
        </p:nvSpPr>
        <p:spPr bwMode="auto">
          <a:xfrm>
            <a:off x="1763713" y="4278313"/>
            <a:ext cx="3790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What's your name</a:t>
            </a:r>
            <a:endParaRPr lang="en-US" altLang="zh-CN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79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279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279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279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279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279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4" grpId="0"/>
      <p:bldP spid="279555" grpId="0"/>
      <p:bldP spid="279556" grpId="0"/>
      <p:bldP spid="279557" grpId="0"/>
      <p:bldP spid="279558" grpId="0"/>
      <p:bldP spid="27955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Text Box 2"/>
          <p:cNvSpPr txBox="1">
            <a:spLocks noChangeArrowheads="1"/>
          </p:cNvSpPr>
          <p:nvPr/>
        </p:nvSpPr>
        <p:spPr bwMode="auto">
          <a:xfrm>
            <a:off x="898525" y="751205"/>
            <a:ext cx="7237413" cy="152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3300"/>
                </a:solidFill>
              </a:rPr>
              <a:t>What’s your /his /her telephone </a:t>
            </a:r>
            <a:endParaRPr kumimoji="1" lang="en-US" altLang="zh-CN">
              <a:solidFill>
                <a:srgbClr val="FF3300"/>
              </a:solidFill>
            </a:endParaRPr>
          </a:p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3300"/>
                </a:solidFill>
              </a:rPr>
              <a:t>number?</a:t>
            </a:r>
            <a:endParaRPr kumimoji="1" lang="en-US" altLang="zh-CN">
              <a:solidFill>
                <a:srgbClr val="FF3300"/>
              </a:solidFill>
            </a:endParaRPr>
          </a:p>
        </p:txBody>
      </p:sp>
      <p:sp>
        <p:nvSpPr>
          <p:cNvPr id="264195" name="Text Box 3"/>
          <p:cNvSpPr txBox="1">
            <a:spLocks noChangeArrowheads="1"/>
          </p:cNvSpPr>
          <p:nvPr/>
        </p:nvSpPr>
        <p:spPr bwMode="auto">
          <a:xfrm>
            <a:off x="898525" y="2545080"/>
            <a:ext cx="7561263" cy="225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3300"/>
                </a:solidFill>
              </a:rPr>
              <a:t>My /His /Her telephone number is …</a:t>
            </a:r>
            <a:endParaRPr kumimoji="1" lang="en-US" altLang="zh-CN">
              <a:solidFill>
                <a:srgbClr val="FF3300"/>
              </a:solidFill>
            </a:endParaRPr>
          </a:p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3300"/>
                </a:solidFill>
              </a:rPr>
              <a:t>It is...</a:t>
            </a:r>
            <a:endParaRPr kumimoji="1" lang="en-US" altLang="zh-CN">
              <a:solidFill>
                <a:srgbClr val="FF3300"/>
              </a:solidFill>
            </a:endParaRPr>
          </a:p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3300"/>
                </a:solidFill>
              </a:rPr>
              <a:t>It's...</a:t>
            </a:r>
            <a:endParaRPr kumimoji="1" lang="en-US" altLang="zh-CN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4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4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4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194" grpId="0" bldLvl="0" animBg="1" autoUpdateAnimBg="0"/>
      <p:bldP spid="264195" grpId="0" bldLvl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Text Box 2"/>
          <p:cNvSpPr txBox="1">
            <a:spLocks noChangeArrowheads="1"/>
          </p:cNvSpPr>
          <p:nvPr/>
        </p:nvSpPr>
        <p:spPr bwMode="auto">
          <a:xfrm>
            <a:off x="416560" y="751205"/>
            <a:ext cx="7804150" cy="811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3300"/>
                </a:solidFill>
              </a:rPr>
              <a:t>What’s your /his /her QQ number?</a:t>
            </a:r>
            <a:endParaRPr kumimoji="1" lang="en-US" altLang="zh-CN">
              <a:solidFill>
                <a:srgbClr val="FF3300"/>
              </a:solidFill>
            </a:endParaRPr>
          </a:p>
        </p:txBody>
      </p:sp>
      <p:sp>
        <p:nvSpPr>
          <p:cNvPr id="264195" name="Text Box 3"/>
          <p:cNvSpPr txBox="1">
            <a:spLocks noChangeArrowheads="1"/>
          </p:cNvSpPr>
          <p:nvPr/>
        </p:nvSpPr>
        <p:spPr bwMode="auto">
          <a:xfrm>
            <a:off x="537845" y="2230120"/>
            <a:ext cx="7561263" cy="225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3300"/>
                </a:solidFill>
              </a:rPr>
              <a:t>My /His /Her QQ number is …</a:t>
            </a:r>
            <a:endParaRPr kumimoji="1" lang="en-US" altLang="zh-CN">
              <a:solidFill>
                <a:srgbClr val="FF3300"/>
              </a:solidFill>
            </a:endParaRPr>
          </a:p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3300"/>
                </a:solidFill>
              </a:rPr>
              <a:t>It is...</a:t>
            </a:r>
            <a:endParaRPr kumimoji="1" lang="en-US" altLang="zh-CN">
              <a:solidFill>
                <a:srgbClr val="FF3300"/>
              </a:solidFill>
            </a:endParaRPr>
          </a:p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3300"/>
                </a:solidFill>
              </a:rPr>
              <a:t>It's...</a:t>
            </a:r>
            <a:endParaRPr kumimoji="1" lang="en-US" altLang="zh-CN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4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4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4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194" grpId="0" bldLvl="0" animBg="1" autoUpdateAnimBg="0"/>
      <p:bldP spid="264195" grpId="0" bldLvl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5218" name="Group 2"/>
          <p:cNvGrpSpPr/>
          <p:nvPr/>
        </p:nvGrpSpPr>
        <p:grpSpPr bwMode="auto">
          <a:xfrm>
            <a:off x="1042988" y="2203450"/>
            <a:ext cx="7416800" cy="1152525"/>
            <a:chOff x="476" y="754"/>
            <a:chExt cx="4445" cy="650"/>
          </a:xfrm>
        </p:grpSpPr>
        <p:pic>
          <p:nvPicPr>
            <p:cNvPr id="265219" name="Picture 3" descr="u=938630540,2491655832&amp;gp=34[1]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" y="799"/>
              <a:ext cx="299" cy="6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20" name="Picture 4" descr="u=1514780771,781590085&amp;gp=-40[1]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" y="799"/>
              <a:ext cx="384" cy="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21" name="Picture 5" descr="u=938630540,2491655832&amp;gp=34[1]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2" y="799"/>
              <a:ext cx="299" cy="6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22" name="Picture 6" descr="u=938630540,2491655832&amp;gp=34[1]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2" y="754"/>
              <a:ext cx="299" cy="6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23" name="Picture 7" descr="u=1514780771,781590085&amp;gp=-40[1]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9" y="799"/>
              <a:ext cx="384" cy="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24" name="Picture 8" descr="u=1514780771,781590085&amp;gp=-40[1]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" y="799"/>
              <a:ext cx="384" cy="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25" name="Picture 9" descr="u=4194471519,3674395325&amp;gp=-44[1]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8" y="799"/>
              <a:ext cx="363" cy="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26" name="Picture 10" descr="u=2391122068,1392008699&amp;gp=6[1]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" y="799"/>
              <a:ext cx="363" cy="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27" name="Picture 11" descr="u=2708262576,1114519632&amp;gp=30[1]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5" y="799"/>
              <a:ext cx="287" cy="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28" name="Picture 12" descr="u=3849261544,2096015610&amp;gp=26[1]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5" y="799"/>
              <a:ext cx="408" cy="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29" name="Picture 13" descr="u=2708262576,1114519632&amp;gp=30[1]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7" y="799"/>
              <a:ext cx="287" cy="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5230" name="Group 14"/>
          <p:cNvGrpSpPr/>
          <p:nvPr/>
        </p:nvGrpSpPr>
        <p:grpSpPr bwMode="auto">
          <a:xfrm>
            <a:off x="1692275" y="3787775"/>
            <a:ext cx="5964238" cy="1081088"/>
            <a:chOff x="657" y="2069"/>
            <a:chExt cx="3757" cy="681"/>
          </a:xfrm>
        </p:grpSpPr>
        <p:pic>
          <p:nvPicPr>
            <p:cNvPr id="265231" name="Picture 15" descr="u=4194471519,3674395325&amp;gp=-44[1]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6" y="2069"/>
              <a:ext cx="476" cy="6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32" name="Picture 16" descr="u=2391122068,1392008699&amp;gp=6[1]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" y="2115"/>
              <a:ext cx="476" cy="6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33" name="Picture 17" descr="u=2708262576,1114519632&amp;gp=30[1]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2" y="2069"/>
              <a:ext cx="408" cy="6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34" name="Picture 18" descr="u=3849261544,2096015610&amp;gp=26[1]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7" y="2069"/>
              <a:ext cx="518" cy="6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35" name="Picture 19" descr="u=4194471519,3674395325&amp;gp=-44[1]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" y="2069"/>
              <a:ext cx="476" cy="6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36" name="Picture 20" descr="u=2708262576,1114519632&amp;gp=30[1]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5" y="2069"/>
              <a:ext cx="309" cy="6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37" name="Picture 21" descr="u=3849261544,2096015610&amp;gp=26[1]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2069"/>
              <a:ext cx="518" cy="6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5238" name="Group 22"/>
          <p:cNvGrpSpPr/>
          <p:nvPr/>
        </p:nvGrpSpPr>
        <p:grpSpPr bwMode="auto">
          <a:xfrm>
            <a:off x="1547813" y="5227638"/>
            <a:ext cx="6307137" cy="1225550"/>
            <a:chOff x="767" y="3066"/>
            <a:chExt cx="3973" cy="772"/>
          </a:xfrm>
        </p:grpSpPr>
        <p:pic>
          <p:nvPicPr>
            <p:cNvPr id="265239" name="Picture 23" descr="u=2391122068,1392008699&amp;gp=6[1]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6" y="3157"/>
              <a:ext cx="471" cy="6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40" name="Picture 24" descr="u=1514780771,781590085&amp;gp=-40[1]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7" y="3112"/>
              <a:ext cx="472" cy="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41" name="Picture 25" descr="u=938630540,2491655832&amp;gp=34[1]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2" y="3112"/>
              <a:ext cx="367" cy="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42" name="Picture 26" descr="u=312099284,145801407&amp;gp=2[1]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1" y="3112"/>
              <a:ext cx="389" cy="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43" name="Picture 27" descr="u=3619638257,565743061&amp;gp=-46[1]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6" y="3112"/>
              <a:ext cx="363" cy="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44" name="Picture 28" descr="u=3849261544,2096015610&amp;gp=26[1]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0" y="3112"/>
              <a:ext cx="543" cy="6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5245" name="Picture 29" descr="u=312099284,145801407&amp;gp=2[1]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1" y="3066"/>
              <a:ext cx="389" cy="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5246" name="Text Box 30"/>
          <p:cNvSpPr txBox="1">
            <a:spLocks noChangeArrowheads="1"/>
          </p:cNvSpPr>
          <p:nvPr/>
        </p:nvSpPr>
        <p:spPr bwMode="auto">
          <a:xfrm>
            <a:off x="611188" y="333375"/>
            <a:ext cx="7624762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4000">
                <a:solidFill>
                  <a:srgbClr val="FF0000"/>
                </a:solidFill>
              </a:rPr>
              <a:t>Speak out the following telephone </a:t>
            </a:r>
            <a:endParaRPr kumimoji="1" lang="en-US" altLang="zh-CN" sz="400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kumimoji="1" lang="en-US" altLang="zh-CN" sz="4000">
                <a:solidFill>
                  <a:srgbClr val="FF0000"/>
                </a:solidFill>
              </a:rPr>
              <a:t>numbers. </a:t>
            </a:r>
            <a:endParaRPr kumimoji="1" lang="en-US" altLang="zh-CN" sz="4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5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265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265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265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7" name="Text Box 3"/>
          <p:cNvSpPr txBox="1">
            <a:spLocks noChangeArrowheads="1"/>
          </p:cNvSpPr>
          <p:nvPr/>
        </p:nvSpPr>
        <p:spPr bwMode="auto">
          <a:xfrm>
            <a:off x="1692275" y="4581525"/>
            <a:ext cx="5943600" cy="152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0000"/>
                </a:solidFill>
              </a:rPr>
              <a:t>ID card = Identification card </a:t>
            </a:r>
            <a:endParaRPr kumimoji="1" lang="en-US" altLang="zh-CN">
              <a:solidFill>
                <a:srgbClr val="FF0000"/>
              </a:solidFill>
            </a:endParaRPr>
          </a:p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0000"/>
                </a:solidFill>
              </a:rPr>
              <a:t>                   </a:t>
            </a:r>
            <a:r>
              <a:rPr kumimoji="1" lang="zh-CN" altLang="en-US">
                <a:solidFill>
                  <a:srgbClr val="FF0000"/>
                </a:solidFill>
              </a:rPr>
              <a:t>身份证</a:t>
            </a:r>
            <a:endParaRPr kumimoji="1" lang="zh-CN" altLang="en-US">
              <a:solidFill>
                <a:srgbClr val="FF0000"/>
              </a:solidFill>
            </a:endParaRPr>
          </a:p>
        </p:txBody>
      </p:sp>
      <p:pic>
        <p:nvPicPr>
          <p:cNvPr id="267268" name="Picture 4" descr="jane-smith-new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1196975"/>
            <a:ext cx="403225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7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7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7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1000"/>
                                        <p:tgtEl>
                                          <p:spTgt spid="267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6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9314" name="Group 2"/>
          <p:cNvGrpSpPr/>
          <p:nvPr/>
        </p:nvGrpSpPr>
        <p:grpSpPr bwMode="auto">
          <a:xfrm>
            <a:off x="1222375" y="1341438"/>
            <a:ext cx="6805613" cy="3276600"/>
            <a:chOff x="839" y="384"/>
            <a:chExt cx="4287" cy="2064"/>
          </a:xfrm>
        </p:grpSpPr>
        <p:sp>
          <p:nvSpPr>
            <p:cNvPr id="269315" name="Text Box 3"/>
            <p:cNvSpPr txBox="1">
              <a:spLocks noChangeArrowheads="1"/>
            </p:cNvSpPr>
            <p:nvPr/>
          </p:nvSpPr>
          <p:spPr bwMode="auto">
            <a:xfrm>
              <a:off x="2106" y="436"/>
              <a:ext cx="2997" cy="19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en-US" altLang="zh-CN" sz="3200"/>
                <a:t>FIRST NAME: </a:t>
              </a:r>
              <a:r>
                <a:rPr kumimoji="1" lang="en-US" altLang="zh-CN" sz="3200" u="sng"/>
                <a:t>Dave </a:t>
              </a:r>
              <a:endParaRPr kumimoji="1" lang="en-US" altLang="zh-CN" sz="3200" u="sng"/>
            </a:p>
            <a:p>
              <a:pPr>
                <a:lnSpc>
                  <a:spcPct val="150000"/>
                </a:lnSpc>
              </a:pPr>
              <a:r>
                <a:rPr kumimoji="1" lang="en-US" altLang="zh-CN" sz="3200"/>
                <a:t>LAST NAME: </a:t>
              </a:r>
              <a:r>
                <a:rPr kumimoji="1" lang="en-US" altLang="zh-CN" sz="3200" u="sng"/>
                <a:t>Smith</a:t>
              </a:r>
              <a:endParaRPr kumimoji="1" lang="en-US" altLang="zh-CN" sz="3200" u="sng"/>
            </a:p>
            <a:p>
              <a:pPr>
                <a:lnSpc>
                  <a:spcPct val="150000"/>
                </a:lnSpc>
              </a:pPr>
              <a:r>
                <a:rPr kumimoji="1" lang="en-US" altLang="zh-CN" sz="3200"/>
                <a:t>TELEPHONE NUMBER:</a:t>
              </a:r>
              <a:endParaRPr kumimoji="1" lang="en-US" altLang="zh-CN" sz="3200"/>
            </a:p>
            <a:p>
              <a:pPr>
                <a:lnSpc>
                  <a:spcPct val="150000"/>
                </a:lnSpc>
              </a:pPr>
              <a:r>
                <a:rPr kumimoji="1" lang="en-US" altLang="zh-CN" sz="3200" u="sng"/>
                <a:t> 941-5642   </a:t>
              </a:r>
              <a:r>
                <a:rPr kumimoji="1" lang="en-US" altLang="zh-CN" sz="3200"/>
                <a:t>            </a:t>
              </a:r>
              <a:endParaRPr kumimoji="1" lang="en-US" altLang="zh-CN" sz="3200"/>
            </a:p>
          </p:txBody>
        </p:sp>
        <p:sp>
          <p:nvSpPr>
            <p:cNvPr id="269316" name="Rectangle 4"/>
            <p:cNvSpPr>
              <a:spLocks noChangeArrowheads="1"/>
            </p:cNvSpPr>
            <p:nvPr/>
          </p:nvSpPr>
          <p:spPr bwMode="auto">
            <a:xfrm>
              <a:off x="839" y="384"/>
              <a:ext cx="4287" cy="2064"/>
            </a:xfrm>
            <a:prstGeom prst="rect">
              <a:avLst/>
            </a:prstGeom>
            <a:noFill/>
            <a:ln w="50800">
              <a:solidFill>
                <a:schemeClr val="tx1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69317" name="Picture 5" descr="fb3a0bc6d44bfdc98530650eb70ce01b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" y="799"/>
              <a:ext cx="1088" cy="1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9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9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Text Box 2"/>
          <p:cNvSpPr txBox="1">
            <a:spLocks noChangeArrowheads="1"/>
          </p:cNvSpPr>
          <p:nvPr/>
        </p:nvSpPr>
        <p:spPr bwMode="auto">
          <a:xfrm>
            <a:off x="1125538" y="1052513"/>
            <a:ext cx="6165850" cy="36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/>
              <a:t>What’s his first name?</a:t>
            </a:r>
            <a:endParaRPr kumimoji="1" lang="en-US" altLang="zh-CN"/>
          </a:p>
          <a:p>
            <a:pPr>
              <a:lnSpc>
                <a:spcPct val="130000"/>
              </a:lnSpc>
            </a:pPr>
            <a:endParaRPr kumimoji="1" lang="en-US" altLang="zh-CN"/>
          </a:p>
          <a:p>
            <a:pPr>
              <a:lnSpc>
                <a:spcPct val="130000"/>
              </a:lnSpc>
            </a:pPr>
            <a:r>
              <a:rPr kumimoji="1" lang="en-US" altLang="zh-CN"/>
              <a:t>What’s his last name?</a:t>
            </a:r>
            <a:endParaRPr kumimoji="1" lang="en-US" altLang="zh-CN"/>
          </a:p>
          <a:p>
            <a:pPr>
              <a:lnSpc>
                <a:spcPct val="130000"/>
              </a:lnSpc>
            </a:pPr>
            <a:endParaRPr kumimoji="1" lang="en-US" altLang="zh-CN"/>
          </a:p>
          <a:p>
            <a:pPr>
              <a:lnSpc>
                <a:spcPct val="130000"/>
              </a:lnSpc>
            </a:pPr>
            <a:r>
              <a:rPr kumimoji="1" lang="en-US" altLang="zh-CN"/>
              <a:t>What’s his telephone number?</a:t>
            </a:r>
            <a:endParaRPr kumimoji="1" lang="en-US" altLang="zh-CN"/>
          </a:p>
        </p:txBody>
      </p:sp>
      <p:sp>
        <p:nvSpPr>
          <p:cNvPr id="270339" name="Text Box 3"/>
          <p:cNvSpPr txBox="1">
            <a:spLocks noChangeArrowheads="1"/>
          </p:cNvSpPr>
          <p:nvPr/>
        </p:nvSpPr>
        <p:spPr bwMode="auto">
          <a:xfrm>
            <a:off x="1214438" y="1757363"/>
            <a:ext cx="4591050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0000"/>
                </a:solidFill>
              </a:rPr>
              <a:t>His first name is Dave.</a:t>
            </a:r>
            <a:endParaRPr kumimoji="1" lang="en-US" altLang="zh-CN">
              <a:solidFill>
                <a:srgbClr val="FF0000"/>
              </a:solidFill>
            </a:endParaRPr>
          </a:p>
        </p:txBody>
      </p:sp>
      <p:sp>
        <p:nvSpPr>
          <p:cNvPr id="270340" name="Text Box 4"/>
          <p:cNvSpPr txBox="1">
            <a:spLocks noChangeArrowheads="1"/>
          </p:cNvSpPr>
          <p:nvPr/>
        </p:nvSpPr>
        <p:spPr bwMode="auto">
          <a:xfrm>
            <a:off x="1163638" y="3140075"/>
            <a:ext cx="4641850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0000"/>
                </a:solidFill>
              </a:rPr>
              <a:t>His last name is Smith.</a:t>
            </a:r>
            <a:endParaRPr kumimoji="1" lang="en-US" altLang="zh-CN">
              <a:solidFill>
                <a:srgbClr val="FF0000"/>
              </a:solidFill>
            </a:endParaRPr>
          </a:p>
        </p:txBody>
      </p:sp>
      <p:sp>
        <p:nvSpPr>
          <p:cNvPr id="270341" name="Text Box 5"/>
          <p:cNvSpPr txBox="1">
            <a:spLocks noChangeArrowheads="1"/>
          </p:cNvSpPr>
          <p:nvPr/>
        </p:nvSpPr>
        <p:spPr bwMode="auto">
          <a:xfrm>
            <a:off x="1270000" y="4724400"/>
            <a:ext cx="6902450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>
                <a:solidFill>
                  <a:srgbClr val="FF0000"/>
                </a:solidFill>
              </a:rPr>
              <a:t>His telephone number is 941-5642.</a:t>
            </a:r>
            <a:endParaRPr kumimoji="1" lang="en-US" altLang="zh-CN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0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0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0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0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70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270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270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8" grpId="0"/>
      <p:bldP spid="270339" grpId="0"/>
      <p:bldP spid="270340" grpId="0"/>
      <p:bldP spid="2703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1362" name="Group 2"/>
          <p:cNvGrpSpPr/>
          <p:nvPr/>
        </p:nvGrpSpPr>
        <p:grpSpPr bwMode="auto">
          <a:xfrm>
            <a:off x="1295400" y="1557338"/>
            <a:ext cx="6661150" cy="3276600"/>
            <a:chOff x="816" y="384"/>
            <a:chExt cx="4196" cy="2064"/>
          </a:xfrm>
        </p:grpSpPr>
        <p:sp>
          <p:nvSpPr>
            <p:cNvPr id="271363" name="Text Box 3"/>
            <p:cNvSpPr txBox="1">
              <a:spLocks noChangeArrowheads="1"/>
            </p:cNvSpPr>
            <p:nvPr/>
          </p:nvSpPr>
          <p:spPr bwMode="auto">
            <a:xfrm>
              <a:off x="2018" y="436"/>
              <a:ext cx="2949" cy="19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en-US" altLang="zh-CN" sz="3200"/>
                <a:t>FIRST NAME: </a:t>
              </a:r>
              <a:r>
                <a:rPr kumimoji="1" lang="en-US" altLang="zh-CN" sz="3200" u="sng"/>
                <a:t>Kate </a:t>
              </a:r>
              <a:endParaRPr kumimoji="1" lang="en-US" altLang="zh-CN" sz="3200" u="sng"/>
            </a:p>
            <a:p>
              <a:pPr>
                <a:lnSpc>
                  <a:spcPct val="150000"/>
                </a:lnSpc>
              </a:pPr>
              <a:r>
                <a:rPr kumimoji="1" lang="en-US" altLang="zh-CN" sz="3200"/>
                <a:t>LAST NAME: </a:t>
              </a:r>
              <a:r>
                <a:rPr kumimoji="1" lang="en-US" altLang="zh-CN" sz="3200" u="sng"/>
                <a:t>White </a:t>
              </a:r>
              <a:endParaRPr kumimoji="1" lang="en-US" altLang="zh-CN" sz="3200" u="sng"/>
            </a:p>
            <a:p>
              <a:pPr>
                <a:lnSpc>
                  <a:spcPct val="150000"/>
                </a:lnSpc>
              </a:pPr>
              <a:r>
                <a:rPr kumimoji="1" lang="en-US" altLang="zh-CN" sz="3200"/>
                <a:t>TELEPHONE NUMBER:</a:t>
              </a:r>
              <a:endParaRPr kumimoji="1" lang="en-US" altLang="zh-CN" sz="3200"/>
            </a:p>
            <a:p>
              <a:pPr>
                <a:lnSpc>
                  <a:spcPct val="150000"/>
                </a:lnSpc>
              </a:pPr>
              <a:r>
                <a:rPr kumimoji="1" lang="en-US" altLang="zh-CN" sz="3200" u="sng"/>
                <a:t> 45669461   </a:t>
              </a:r>
              <a:r>
                <a:rPr kumimoji="1" lang="en-US" altLang="zh-CN" sz="3200"/>
                <a:t>            </a:t>
              </a:r>
              <a:endParaRPr kumimoji="1" lang="en-US" altLang="zh-CN" sz="3200"/>
            </a:p>
          </p:txBody>
        </p:sp>
        <p:sp>
          <p:nvSpPr>
            <p:cNvPr id="271364" name="Rectangle 4"/>
            <p:cNvSpPr>
              <a:spLocks noChangeArrowheads="1"/>
            </p:cNvSpPr>
            <p:nvPr/>
          </p:nvSpPr>
          <p:spPr bwMode="auto">
            <a:xfrm>
              <a:off x="816" y="384"/>
              <a:ext cx="4196" cy="2064"/>
            </a:xfrm>
            <a:prstGeom prst="rect">
              <a:avLst/>
            </a:prstGeom>
            <a:noFill/>
            <a:ln w="50800">
              <a:solidFill>
                <a:schemeClr val="tx1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71365" name="Picture 5" descr="a41ee8cab48dcdcbef763fbadfc82f7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" y="799"/>
              <a:ext cx="1134" cy="1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1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1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3450</Words>
  <Application>WPS 演示</Application>
  <PresentationFormat>全屏显示(4:3)</PresentationFormat>
  <Paragraphs>204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Arial</vt:lpstr>
      <vt:lpstr>宋体</vt:lpstr>
      <vt:lpstr>Wingdings</vt:lpstr>
      <vt:lpstr>Times New Roman</vt:lpstr>
      <vt:lpstr>黑体</vt:lpstr>
      <vt:lpstr>微软雅黑</vt:lpstr>
      <vt:lpstr>Arial Unicode MS</vt:lpstr>
      <vt:lpstr>华文新魏</vt:lpstr>
      <vt:lpstr>Segoe Print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佳</cp:lastModifiedBy>
  <cp:revision>59</cp:revision>
  <dcterms:created xsi:type="dcterms:W3CDTF">2005-11-21T12:59:00Z</dcterms:created>
  <dcterms:modified xsi:type="dcterms:W3CDTF">2018-09-29T05:10:51Z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